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986" r:id="rId3"/>
    <p:sldId id="991" r:id="rId4"/>
    <p:sldId id="992" r:id="rId5"/>
    <p:sldId id="1004" r:id="rId6"/>
    <p:sldId id="1005" r:id="rId7"/>
    <p:sldId id="993" r:id="rId8"/>
    <p:sldId id="994" r:id="rId9"/>
    <p:sldId id="995" r:id="rId10"/>
    <p:sldId id="996" r:id="rId11"/>
    <p:sldId id="997" r:id="rId12"/>
    <p:sldId id="998" r:id="rId13"/>
    <p:sldId id="999" r:id="rId14"/>
    <p:sldId id="1000" r:id="rId15"/>
    <p:sldId id="1001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6  My e-friend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time-Fun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按要求完成下列句子。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going shopping with her mother.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shopping with her mother.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plays football well.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well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goes to school by bus.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改为复数句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school by bus.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6694" y="2151196"/>
            <a:ext cx="1951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 like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3411748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04205" y="3356992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play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4627258"/>
            <a:ext cx="1949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They       go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53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Fang has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and PE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afternoon.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Fang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afternoon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like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summer.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0710" y="1484784"/>
            <a:ext cx="2008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lessons 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82524" y="1502036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21370" y="2780928"/>
            <a:ext cx="1782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What </a:t>
            </a:r>
            <a:r>
              <a:rPr lang="en-US" altLang="zh-CN" dirty="0" smtClean="0"/>
              <a:t>   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78982" y="2717546"/>
            <a:ext cx="104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05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是阳光大学的一名学生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的个人信息卡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Gender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female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August 6th, 2006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12312312333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1689388"/>
            <a:ext cx="3338195" cy="570865"/>
          </a:xfrm>
          <a:prstGeom prst="rect">
            <a:avLst/>
          </a:prstGeom>
        </p:spPr>
      </p:pic>
      <p:pic>
        <p:nvPicPr>
          <p:cNvPr id="4" name="BS03.eps" descr="id:21474966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0012045" cy="708660"/>
          </a:xfrm>
          <a:prstGeom prst="rect">
            <a:avLst/>
          </a:prstGeom>
        </p:spPr>
      </p:pic>
      <p:pic>
        <p:nvPicPr>
          <p:cNvPr id="5" name="as115.jpg" descr="id:21474967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83438" y="3140968"/>
            <a:ext cx="1880870" cy="224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8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Occupation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职业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Address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Zhongshan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Road, Sunshine Town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and a twin brother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candies, beef and chicken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curling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reading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06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candies	B. beef and chicken	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both A and B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97301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Linda do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She is a teacher.	B. She is a student.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I don’t know.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59171" y="2842809"/>
            <a:ext cx="2709545" cy="4705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02004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9630" y="278955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2638" y="405982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boys are there in her family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162242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is only one.	B. There are two.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162242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are three.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97990" y="262355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Linda like doing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She likes playing curling and reading books.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She likes going ice-skating and reading books.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She likes playing curling and reading newspapers.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7089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13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5211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Yes, she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can.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No, she doesn’t.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he does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468938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speak English.	B. Yes, I do.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No, I can’t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66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52736"/>
            <a:ext cx="10859135" cy="6216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99728" y="2850017"/>
            <a:ext cx="8519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Does Liu Tao have English lessons at school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9728" y="4049942"/>
            <a:ext cx="40495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you speak English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23144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349246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He’s from Australia.	B. He’s a farmer.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likes Australia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likes cooking.	B. He’s a teacher.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can speak English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she likes English.	B. No, she doesn’t.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likes running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9628" y="1988840"/>
            <a:ext cx="31933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is he from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9628" y="3861048"/>
            <a:ext cx="42178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he like doing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3972" y="5652541"/>
            <a:ext cx="435728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does she like doing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84533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267441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45091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83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根据首字母或图片提示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—Let’s go and play table tennis. —Wait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175326" y="1520376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/>
              <a:t>inute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0854" y="2060848"/>
            <a:ext cx="588494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cs typeface="Times New Roman" panose="02020603050405020304" pitchFamily="18" charset="0"/>
              </a:rPr>
              <a:t>“wait a minute”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等一下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96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47000"/>
            <a:ext cx="11639008" cy="4753407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891427"/>
            <a:ext cx="11485848" cy="470898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5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英语中</a:t>
            </a:r>
            <a:r>
              <a:rPr lang="en-US" altLang="zh-CN" sz="25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等一下</a:t>
            </a:r>
            <a:r>
              <a:rPr lang="en-US" altLang="zh-CN" sz="25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的表达方式</a:t>
            </a:r>
            <a:endParaRPr lang="zh-CN" altLang="zh-CN" sz="25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英语中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等一下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有多种表达方式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以下是一些常见的说法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5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moment/minute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这是最常用的表达之一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都表示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一会儿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片刻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语气较为平和、直接。</a:t>
            </a:r>
            <a:endParaRPr lang="zh-CN" altLang="zh-CN" sz="25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sz="2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second/moment/minute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在这里表示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仅仅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zh-CN" altLang="zh-CN" sz="25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endParaRPr lang="en-US" altLang="zh-CN" sz="25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5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短。</a:t>
            </a:r>
            <a:endParaRPr lang="zh-CN" altLang="zh-CN" sz="25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这个短语有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别挂断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等一下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等意思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在口语中很常用。</a:t>
            </a:r>
            <a:endParaRPr lang="zh-CN" altLang="zh-CN" sz="25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5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moment/minute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字面意思是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给我一会儿时间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也可表示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等一下</a:t>
            </a:r>
            <a:r>
              <a:rPr lang="en-US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5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732" y="922824"/>
            <a:ext cx="1823161" cy="57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2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9859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send this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uncle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Shanghai with my grandparents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Wang Bing speak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t69.jpg" descr="id:21474966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47416" y="3833627"/>
            <a:ext cx="2664296" cy="133214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58902" y="728532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mail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78782" y="1901758"/>
            <a:ext cx="761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ives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2998" y="3062512"/>
            <a:ext cx="1103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nglish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93431" y="4248298"/>
            <a:ext cx="1282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ubjects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31853" y="4320306"/>
            <a:ext cx="1401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Chinese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9996" y="4942500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Maths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9077" y="1224009"/>
            <a:ext cx="80877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cs typeface="Times New Roman" panose="02020603050405020304" pitchFamily="18" charset="0"/>
              </a:rPr>
              <a:t>“send this email”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发送这封电子邮件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9077" y="2429514"/>
            <a:ext cx="98205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my uncle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是第三人称单数，动词用第三人称单数形式</a:t>
            </a:r>
            <a:r>
              <a:rPr lang="en-US" altLang="zh-CN" dirty="0">
                <a:cs typeface="Times New Roman" panose="02020603050405020304" pitchFamily="18" charset="0"/>
              </a:rPr>
              <a:t>lives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6574" y="3631931"/>
            <a:ext cx="591379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cs typeface="Times New Roman" panose="02020603050405020304" pitchFamily="18" charset="0"/>
              </a:rPr>
              <a:t>“speak English”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说英语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7547" y="5302949"/>
            <a:ext cx="11556291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询问对方喜欢什么科目，句型是</a:t>
            </a:r>
            <a:r>
              <a:rPr lang="en-US" altLang="zh-CN" dirty="0">
                <a:cs typeface="Times New Roman" panose="02020603050405020304" pitchFamily="18" charset="0"/>
              </a:rPr>
              <a:t>“What subjects</a:t>
            </a:r>
            <a:r>
              <a:rPr lang="zh-CN" altLang="zh-CN" dirty="0">
                <a:cs typeface="Times New Roman" panose="02020603050405020304" pitchFamily="18" charset="0"/>
              </a:rPr>
              <a:t>＋助动词＋主语＋</a:t>
            </a:r>
            <a:r>
              <a:rPr lang="en-US" altLang="zh-CN" dirty="0"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，根据图片可知答案，故填</a:t>
            </a:r>
            <a:r>
              <a:rPr lang="en-US" altLang="zh-CN" dirty="0" err="1">
                <a:cs typeface="Times New Roman" panose="02020603050405020304" pitchFamily="18" charset="0"/>
              </a:rPr>
              <a:t>Chinese,Maths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1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3265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can speak a little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BS02.eps" descr="id:21474966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43328"/>
            <a:ext cx="7535545" cy="70866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14619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Ben’s hobby is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model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模型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often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after school.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is twelve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aunt doesn’t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 or Sunday.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46449" y="2537358"/>
            <a:ext cx="1401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Chinese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72275" y="3194978"/>
            <a:ext cx="1343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making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22769" y="3908510"/>
            <a:ext cx="1242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studies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43796" y="4484574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years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70751" y="5184402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work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07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every 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read		B. reading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reads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—Where does she live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—She lives in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383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Chinese	B. UK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650832"/>
            <a:ext cx="114492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此句主语是第三人称单数，动词</a:t>
            </a:r>
            <a:r>
              <a:rPr lang="en-US" altLang="zh-CN" dirty="0">
                <a:cs typeface="Times New Roman" panose="02020603050405020304" pitchFamily="18" charset="0"/>
              </a:rPr>
              <a:t>read</a:t>
            </a:r>
            <a:r>
              <a:rPr lang="zh-CN" altLang="zh-CN" dirty="0">
                <a:cs typeface="Times New Roman" panose="02020603050405020304" pitchFamily="18" charset="0"/>
              </a:rPr>
              <a:t>用第三人称单数形式</a:t>
            </a:r>
            <a:r>
              <a:rPr lang="en-US" altLang="zh-CN" dirty="0">
                <a:cs typeface="Times New Roman" panose="02020603050405020304" pitchFamily="18" charset="0"/>
              </a:rPr>
              <a:t>reads,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4506007"/>
            <a:ext cx="73448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cs typeface="Times New Roman" panose="02020603050405020304" pitchFamily="18" charset="0"/>
              </a:rPr>
              <a:t>“in the US”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在美国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15031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333111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2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481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writing an email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to		B. from	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often goes swimming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in		B. on			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PE.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football, 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5562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Go;play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Goes;plays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Go;playing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847083"/>
            <a:ext cx="8784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cs typeface="Times New Roman" panose="02020603050405020304" pitchFamily="18" charset="0"/>
              </a:rPr>
              <a:t>“write sth to </a:t>
            </a:r>
            <a:r>
              <a:rPr lang="en-US" altLang="zh-CN" dirty="0" err="1"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给某人写某物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7842" y="3629104"/>
            <a:ext cx="55803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在星期几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用介词</a:t>
            </a:r>
            <a:r>
              <a:rPr lang="en-US" altLang="zh-CN" dirty="0">
                <a:cs typeface="Times New Roman" panose="02020603050405020304" pitchFamily="18" charset="0"/>
              </a:rPr>
              <a:t>on,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7842" y="5374957"/>
            <a:ext cx="112159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第二句是祈使句，以动词原形开头；</a:t>
            </a:r>
            <a:r>
              <a:rPr lang="en-US" altLang="zh-CN" dirty="0"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cs typeface="Times New Roman" panose="02020603050405020304" pitchFamily="18" charset="0"/>
              </a:rPr>
              <a:t>连接的两个动词是并列的，形式一致，故选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4012" y="68407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4012" y="2513147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7882" y="43418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63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460</Words>
  <Application>Microsoft Office PowerPoint</Application>
  <PresentationFormat>自定义</PresentationFormat>
  <Paragraphs>151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344</cp:revision>
  <dcterms:created xsi:type="dcterms:W3CDTF">2020-11-06T05:24:00Z</dcterms:created>
  <dcterms:modified xsi:type="dcterms:W3CDTF">2025-05-27T10:42:06Z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